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9" r:id="rId2"/>
    <p:sldId id="277" r:id="rId3"/>
    <p:sldId id="279" r:id="rId4"/>
    <p:sldId id="278" r:id="rId5"/>
    <p:sldId id="283" r:id="rId6"/>
    <p:sldId id="285" r:id="rId7"/>
    <p:sldId id="275" r:id="rId8"/>
    <p:sldId id="286" r:id="rId9"/>
    <p:sldId id="27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>
          <p15:clr>
            <a:srgbClr val="A4A3A4"/>
          </p15:clr>
        </p15:guide>
        <p15:guide id="2" orient="horz" pos="1141">
          <p15:clr>
            <a:srgbClr val="A4A3A4"/>
          </p15:clr>
        </p15:guide>
        <p15:guide id="3" orient="horz" pos="228">
          <p15:clr>
            <a:srgbClr val="A4A3A4"/>
          </p15:clr>
        </p15:guide>
        <p15:guide id="4" orient="horz" pos="3517">
          <p15:clr>
            <a:srgbClr val="A4A3A4"/>
          </p15:clr>
        </p15:guide>
        <p15:guide id="5" orient="horz" pos="4105">
          <p15:clr>
            <a:srgbClr val="A4A3A4"/>
          </p15:clr>
        </p15:guide>
        <p15:guide id="6" pos="2722">
          <p15:clr>
            <a:srgbClr val="A4A3A4"/>
          </p15:clr>
        </p15:guide>
        <p15:guide id="7" pos="453">
          <p15:clr>
            <a:srgbClr val="A4A3A4"/>
          </p15:clr>
        </p15:guide>
        <p15:guide id="8" pos="5307">
          <p15:clr>
            <a:srgbClr val="A4A3A4"/>
          </p15:clr>
        </p15:guide>
        <p15:guide id="9" pos="30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45"/>
  </p:normalViewPr>
  <p:slideViewPr>
    <p:cSldViewPr snapToObjects="1" showGuides="1">
      <p:cViewPr varScale="1">
        <p:scale>
          <a:sx n="99" d="100"/>
          <a:sy n="99" d="100"/>
        </p:scale>
        <p:origin x="883" y="72"/>
      </p:cViewPr>
      <p:guideLst>
        <p:guide orient="horz" pos="1365"/>
        <p:guide orient="horz" pos="1141"/>
        <p:guide orient="horz" pos="228"/>
        <p:guide orient="horz" pos="3517"/>
        <p:guide orient="horz" pos="4105"/>
        <p:guide pos="2722"/>
        <p:guide pos="453"/>
        <p:guide pos="5307"/>
        <p:guide pos="3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30-05-2017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8941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07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38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318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892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1605-BB73-4024-9375-ADBF20111FEE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8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1605-BB73-4024-9375-ADBF20111FEE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141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38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1605-BB73-4024-9375-ADBF20111FEE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64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759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27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52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765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78904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789040"/>
            <a:ext cx="9144000" cy="1800000"/>
          </a:xfrm>
          <a:solidFill>
            <a:schemeClr val="accent1"/>
          </a:solidFill>
          <a:ln>
            <a:noFill/>
          </a:ln>
        </p:spPr>
        <p:txBody>
          <a:bodyPr lIns="702000" tIns="252000" rIns="720000" bIns="1080000"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528" y="4797152"/>
            <a:ext cx="3344416" cy="265584"/>
          </a:xfrm>
        </p:spPr>
        <p:txBody>
          <a:bodyPr/>
          <a:lstStyle>
            <a:lvl1pPr marL="0" indent="0" algn="l">
              <a:buNone/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pic>
        <p:nvPicPr>
          <p:cNvPr id="16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80" y="5952970"/>
            <a:ext cx="2011577" cy="5400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723528" y="5042059"/>
            <a:ext cx="2016224" cy="238125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781691B9-8261-4C67-B7A5-32CDA2A84790}" type="datetime3">
              <a:rPr lang="da-DK" smtClean="0"/>
              <a:t>30.05.2017</a:t>
            </a:fld>
            <a:endParaRPr lang="da-DK" dirty="0"/>
          </a:p>
        </p:txBody>
      </p:sp>
      <p:sp>
        <p:nvSpPr>
          <p:cNvPr id="11" name="Pladsholder til sidefod 10" hidden="1"/>
          <p:cNvSpPr>
            <a:spLocks noGrp="1"/>
          </p:cNvSpPr>
          <p:nvPr>
            <p:ph type="ftr" sz="quarter" idx="11"/>
          </p:nvPr>
        </p:nvSpPr>
        <p:spPr>
          <a:xfrm>
            <a:off x="10549096" y="6334022"/>
            <a:ext cx="3888000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diasnummer 11" hidden="1"/>
          <p:cNvSpPr>
            <a:spLocks noGrp="1"/>
          </p:cNvSpPr>
          <p:nvPr>
            <p:ph type="sldNum" sz="quarter" idx="12"/>
          </p:nvPr>
        </p:nvSpPr>
        <p:spPr>
          <a:xfrm>
            <a:off x="9954711" y="6334022"/>
            <a:ext cx="467624" cy="1765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9134747" y="0"/>
            <a:ext cx="1733550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Alt + F9 for hurtig visning af hjælpelinjer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61950"/>
            <a:ext cx="58674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4181673"/>
            <a:ext cx="5868987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4507611"/>
            <a:ext cx="5868987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pic>
        <p:nvPicPr>
          <p:cNvPr id="12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8" y="6081866"/>
            <a:ext cx="1496856" cy="401824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728866" y="3542278"/>
            <a:ext cx="4662000" cy="374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1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6" name="Pladsholder til dato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E53E-F985-0F4E-BD63-57A53B0310DD}" type="datetime2">
              <a:rPr lang="da-DK" smtClean="0"/>
              <a:t>30. maj 2017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FORSYNING HELSINGØR</a:t>
            </a: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2E405-F9A7-453A-BE87-105657F3524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53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9138" y="2166938"/>
            <a:ext cx="3602037" cy="34163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822825" y="2166938"/>
            <a:ext cx="3602038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924050" y="2166938"/>
            <a:ext cx="192405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"/>
          <p:cNvGrpSpPr/>
          <p:nvPr userDrawn="1"/>
        </p:nvGrpSpPr>
        <p:grpSpPr>
          <a:xfrm>
            <a:off x="9189758" y="2171435"/>
            <a:ext cx="1908720" cy="2157967"/>
            <a:chOff x="-1908720" y="2657249"/>
            <a:chExt cx="1908720" cy="2157967"/>
          </a:xfrm>
        </p:grpSpPr>
        <p:sp>
          <p:nvSpPr>
            <p:cNvPr id="15" name="Tekstboks 2"/>
            <p:cNvSpPr txBox="1"/>
            <p:nvPr userDrawn="1"/>
          </p:nvSpPr>
          <p:spPr bwMode="auto">
            <a:xfrm>
              <a:off x="-1908720" y="2657249"/>
              <a:ext cx="1908720" cy="1815882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00" y="0"/>
            <a:ext cx="173736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9138" y="2166938"/>
            <a:ext cx="360203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822825" y="2166938"/>
            <a:ext cx="3602038" cy="34163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 på ikonet og indsæt billede</a:t>
            </a:r>
            <a:endParaRPr lang="nb-NO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8" y="6081866"/>
            <a:ext cx="1496856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924050" y="2166938"/>
            <a:ext cx="192405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0" name="Group 1"/>
          <p:cNvGrpSpPr/>
          <p:nvPr userDrawn="1"/>
        </p:nvGrpSpPr>
        <p:grpSpPr>
          <a:xfrm>
            <a:off x="9189758" y="2171435"/>
            <a:ext cx="1908720" cy="2157967"/>
            <a:chOff x="-1908720" y="2657249"/>
            <a:chExt cx="1908720" cy="2157967"/>
          </a:xfrm>
        </p:grpSpPr>
        <p:sp>
          <p:nvSpPr>
            <p:cNvPr id="21" name="Tekstboks 2"/>
            <p:cNvSpPr txBox="1"/>
            <p:nvPr userDrawn="1"/>
          </p:nvSpPr>
          <p:spPr bwMode="auto">
            <a:xfrm>
              <a:off x="-1908720" y="2657249"/>
              <a:ext cx="1908720" cy="1815882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9138" y="2166938"/>
            <a:ext cx="3602037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4822825" y="2166938"/>
            <a:ext cx="3602038" cy="34163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>
              <a:buClrTx/>
              <a:defRPr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cap="all" smtClean="0"/>
              <a:t>Side</a:t>
            </a:r>
            <a:r>
              <a:rPr lang="da-DK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924050" y="2166938"/>
            <a:ext cx="192405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54" y="0"/>
            <a:ext cx="173736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9189758" y="2171435"/>
            <a:ext cx="190872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815882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8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kon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9138" y="2166938"/>
            <a:ext cx="3602037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sz="quarter" idx="15"/>
          </p:nvPr>
        </p:nvSpPr>
        <p:spPr>
          <a:xfrm>
            <a:off x="4822825" y="2166938"/>
            <a:ext cx="3602038" cy="34163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9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8" y="6081866"/>
            <a:ext cx="1496856" cy="401824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924050" y="2166938"/>
            <a:ext cx="1924050" cy="2187589"/>
            <a:chOff x="-1924050" y="1825625"/>
            <a:chExt cx="1924050" cy="2187589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1924050" y="1825625"/>
              <a:ext cx="1924050" cy="1938992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13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3807767"/>
              <a:ext cx="751501" cy="205447"/>
              <a:chOff x="-904613" y="3671696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671696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671696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54" y="0"/>
            <a:ext cx="1737360" cy="1299545"/>
          </a:xfrm>
          <a:prstGeom prst="rect">
            <a:avLst/>
          </a:prstGeom>
        </p:spPr>
      </p:pic>
      <p:grpSp>
        <p:nvGrpSpPr>
          <p:cNvPr id="21" name="Group 1"/>
          <p:cNvGrpSpPr/>
          <p:nvPr userDrawn="1"/>
        </p:nvGrpSpPr>
        <p:grpSpPr>
          <a:xfrm>
            <a:off x="9189758" y="2171435"/>
            <a:ext cx="1908720" cy="2157967"/>
            <a:chOff x="-1908720" y="2657249"/>
            <a:chExt cx="1908720" cy="2157967"/>
          </a:xfrm>
        </p:grpSpPr>
        <p:sp>
          <p:nvSpPr>
            <p:cNvPr id="23" name="Tekstboks 2"/>
            <p:cNvSpPr txBox="1"/>
            <p:nvPr userDrawn="1"/>
          </p:nvSpPr>
          <p:spPr bwMode="auto">
            <a:xfrm>
              <a:off x="-1908720" y="2657249"/>
              <a:ext cx="1908720" cy="1815882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722439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1752075" y="4526425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4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lnSpc>
                <a:spcPct val="104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1pPr>
            <a:lvl2pPr marL="720000" indent="-360000">
              <a:lnSpc>
                <a:spcPct val="104000"/>
              </a:lnSpc>
              <a:defRPr sz="2000"/>
            </a:lvl2pPr>
            <a:lvl3pPr marL="1080000" indent="-360000">
              <a:lnSpc>
                <a:spcPct val="104000"/>
              </a:lnSpc>
              <a:defRPr sz="2000"/>
            </a:lvl3pPr>
            <a:lvl4pPr marL="1440000" indent="-360000">
              <a:lnSpc>
                <a:spcPct val="104000"/>
              </a:lnSpc>
              <a:defRPr sz="2000"/>
            </a:lvl4pPr>
            <a:lvl5pPr marL="1800000" indent="-360000">
              <a:lnSpc>
                <a:spcPct val="104000"/>
              </a:lnSpc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520" y="5013176"/>
            <a:ext cx="2635407" cy="18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2850922" y="3865984"/>
            <a:ext cx="2850922" cy="1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Sæt hak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Diasnummer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Sidefod</a:t>
            </a: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1924050" y="1556792"/>
            <a:ext cx="1924050" cy="2027108"/>
            <a:chOff x="-1924050" y="1825625"/>
            <a:chExt cx="1924050" cy="2027108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1924050" y="1825625"/>
              <a:ext cx="1924050" cy="1800493"/>
            </a:xfrm>
            <a:prstGeom prst="rect">
              <a:avLst/>
            </a:prstGeom>
          </p:spPr>
          <p:txBody>
            <a:bodyPr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2-5 = Punkt-liste indryk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3647286"/>
              <a:ext cx="751501" cy="205447"/>
              <a:chOff x="-904613" y="3511215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3511215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3511215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å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361949"/>
            <a:ext cx="7704863" cy="1445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763688" y="2166938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2167200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2" name="Pladsholder til billede 5"/>
          <p:cNvSpPr>
            <a:spLocks noGrp="1"/>
          </p:cNvSpPr>
          <p:nvPr>
            <p:ph type="pic" sz="quarter" idx="16" hasCustomPrompt="1"/>
          </p:nvPr>
        </p:nvSpPr>
        <p:spPr>
          <a:xfrm>
            <a:off x="719138" y="3338160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4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719138" y="4509120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4822825" y="2166938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7" hasCustomPrompt="1"/>
          </p:nvPr>
        </p:nvSpPr>
        <p:spPr>
          <a:xfrm>
            <a:off x="4824000" y="3338029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 hasCustomPrompt="1"/>
          </p:nvPr>
        </p:nvSpPr>
        <p:spPr>
          <a:xfrm>
            <a:off x="4822825" y="4509120"/>
            <a:ext cx="901303" cy="902022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pic>
        <p:nvPicPr>
          <p:cNvPr id="17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8" y="6081866"/>
            <a:ext cx="1496856" cy="401824"/>
          </a:xfrm>
          <a:prstGeom prst="rect">
            <a:avLst/>
          </a:prstGeom>
        </p:spPr>
      </p:pic>
      <p:sp>
        <p:nvSpPr>
          <p:cNvPr id="19" name="Pladsholder til dato 18" hidden="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4"/>
          </p:nvPr>
        </p:nvSpPr>
        <p:spPr>
          <a:xfrm>
            <a:off x="1763688" y="3338160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3" name="Pladsholder til tekst 2"/>
          <p:cNvSpPr>
            <a:spLocks noGrp="1"/>
          </p:cNvSpPr>
          <p:nvPr>
            <p:ph type="body" sz="quarter" idx="25"/>
          </p:nvPr>
        </p:nvSpPr>
        <p:spPr>
          <a:xfrm>
            <a:off x="1763688" y="4507618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4" name="Pladsholder til tekst 2"/>
          <p:cNvSpPr>
            <a:spLocks noGrp="1"/>
          </p:cNvSpPr>
          <p:nvPr>
            <p:ph type="body" sz="quarter" idx="26"/>
          </p:nvPr>
        </p:nvSpPr>
        <p:spPr>
          <a:xfrm>
            <a:off x="5867376" y="2167200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7"/>
          </p:nvPr>
        </p:nvSpPr>
        <p:spPr>
          <a:xfrm>
            <a:off x="5867376" y="3337200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26" name="Pladsholder til tekst 2"/>
          <p:cNvSpPr>
            <a:spLocks noGrp="1"/>
          </p:cNvSpPr>
          <p:nvPr>
            <p:ph type="body" sz="quarter" idx="28"/>
          </p:nvPr>
        </p:nvSpPr>
        <p:spPr>
          <a:xfrm>
            <a:off x="5867376" y="4507200"/>
            <a:ext cx="2557487" cy="902284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00" y="0"/>
            <a:ext cx="1737360" cy="12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540000" anchor="ctr" anchorCtr="0"/>
          <a:lstStyle>
            <a:lvl1pPr marL="0" indent="0" algn="ctr">
              <a:buNone/>
              <a:tabLst>
                <a:tab pos="1700213" algn="l"/>
              </a:tabLst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3" name="Pladsholder til billede 2"/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4109816"/>
            <a:ext cx="1907784" cy="1908000"/>
          </a:xfrm>
        </p:spPr>
        <p:txBody>
          <a:bodyPr tIns="432000"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Indsæt ikon</a:t>
            </a:r>
            <a:endParaRPr lang="nb-NO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628650" y="6970294"/>
            <a:ext cx="2057400" cy="365125"/>
          </a:xfrm>
        </p:spPr>
        <p:txBody>
          <a:bodyPr/>
          <a:lstStyle/>
          <a:p>
            <a:fld id="{13693659-06F9-40F0-900D-1FCC810EA995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3028950" y="6970294"/>
            <a:ext cx="30861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6457950" y="6970294"/>
            <a:ext cx="20574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0" name="Group 1"/>
          <p:cNvGrpSpPr/>
          <p:nvPr userDrawn="1"/>
        </p:nvGrpSpPr>
        <p:grpSpPr>
          <a:xfrm>
            <a:off x="9189758" y="2657249"/>
            <a:ext cx="1908720" cy="3344505"/>
            <a:chOff x="-1908720" y="2657249"/>
            <a:chExt cx="1908720" cy="3344505"/>
          </a:xfrm>
        </p:grpSpPr>
        <p:sp>
          <p:nvSpPr>
            <p:cNvPr id="11" name="Tekstboks 2"/>
            <p:cNvSpPr txBox="1"/>
            <p:nvPr userDrawn="1"/>
          </p:nvSpPr>
          <p:spPr bwMode="auto">
            <a:xfrm>
              <a:off x="-1908720" y="2657249"/>
              <a:ext cx="1908720" cy="3344505"/>
            </a:xfrm>
            <a:prstGeom prst="rect">
              <a:avLst/>
            </a:prstGeom>
            <a:noFill/>
          </p:spPr>
          <p:txBody>
            <a:bodyPr wrap="square" lIns="144000" tIns="0" rIns="0" bIns="0">
              <a:spAutoFit/>
            </a:bodyPr>
            <a:lstStyle/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Klik på det lille billede-indsættelsesikon i midten</a:t>
              </a:r>
              <a:b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Klik </a:t>
              </a:r>
              <a:r>
                <a:rPr 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 </a:t>
              </a: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Tip</a:t>
              </a:r>
              <a:r>
                <a:rPr lang="da-DK" altLang="da-DK" sz="9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: Hvis du sletter billedet, og sætter et ny ind, kan billedet lægge sig foran ikonet, hvis dette sker, skal du vælge billedet, højreklik og vælg </a:t>
              </a:r>
              <a:r>
                <a:rPr lang="da-DK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Placer bagest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2075" y="3807915"/>
              <a:ext cx="346982" cy="27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752075" y="4611901"/>
              <a:ext cx="248116" cy="288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265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61950"/>
            <a:ext cx="5867400" cy="2980340"/>
          </a:xfrm>
        </p:spPr>
        <p:txBody>
          <a:bodyPr anchor="b" anchorCtr="0"/>
          <a:lstStyle>
            <a:lvl1pPr>
              <a:lnSpc>
                <a:spcPct val="97000"/>
              </a:lnSpc>
              <a:buFontTx/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smtClean="0"/>
              <a:t>Klik og tilføj titel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4181673"/>
            <a:ext cx="5868987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navn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4507611"/>
            <a:ext cx="5868987" cy="360040"/>
          </a:xfrm>
        </p:spPr>
        <p:txBody>
          <a:bodyPr/>
          <a:lstStyle>
            <a:lvl1pPr>
              <a:lnSpc>
                <a:spcPct val="104000"/>
              </a:lnSpc>
              <a:buFontTx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Klik og tilføj stillingsbetegnelse</a:t>
            </a:r>
            <a:endParaRPr lang="da-DK" dirty="0"/>
          </a:p>
        </p:txBody>
      </p:sp>
      <p:sp>
        <p:nvSpPr>
          <p:cNvPr id="9" name="Pladsholder til tekst streg"/>
          <p:cNvSpPr>
            <a:spLocks noGrp="1"/>
          </p:cNvSpPr>
          <p:nvPr>
            <p:ph type="body" sz="quarter" idx="16" hasCustomPrompt="1"/>
          </p:nvPr>
        </p:nvSpPr>
        <p:spPr>
          <a:xfrm>
            <a:off x="728866" y="3542278"/>
            <a:ext cx="4662000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7704863" cy="14454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 smtClean="0"/>
              <a:t>Klik og tilføj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3630"/>
            <a:ext cx="7704863" cy="3811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10044608" y="5971446"/>
            <a:ext cx="86409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3BE18EC-BD41-4455-A284-488B6862B1A2}" type="datetime1">
              <a:rPr lang="da-DK" smtClean="0"/>
              <a:t>30-05-2017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4385" y="6334022"/>
            <a:ext cx="3888000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cap="all" baseline="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34022"/>
            <a:ext cx="467624" cy="1765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08" y="6081866"/>
            <a:ext cx="1496856" cy="4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7" r:id="rId4"/>
    <p:sldLayoutId id="2147483666" r:id="rId5"/>
    <p:sldLayoutId id="2147483650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9000"/>
        </a:lnSpc>
        <a:spcBef>
          <a:spcPts val="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09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645024"/>
            <a:ext cx="9144000" cy="2160240"/>
          </a:xfrm>
        </p:spPr>
        <p:txBody>
          <a:bodyPr/>
          <a:lstStyle/>
          <a:p>
            <a:r>
              <a:rPr lang="da-DK" sz="3600" dirty="0" smtClean="0"/>
              <a:t>	Fjernvarmeafkøling i Stævnen</a:t>
            </a:r>
            <a:endParaRPr lang="da-DK" sz="36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619672" y="4605163"/>
            <a:ext cx="6192688" cy="265584"/>
          </a:xfrm>
        </p:spPr>
        <p:txBody>
          <a:bodyPr/>
          <a:lstStyle/>
          <a:p>
            <a:r>
              <a:rPr lang="da-DK" sz="2400" dirty="0" smtClean="0"/>
              <a:t>Beboermøde d. 30 maj 2017</a:t>
            </a:r>
          </a:p>
          <a:p>
            <a:r>
              <a:rPr lang="da-DK" sz="1800" dirty="0" smtClean="0"/>
              <a:t>			</a:t>
            </a:r>
            <a:r>
              <a:rPr lang="da-DK" sz="1400" dirty="0" smtClean="0"/>
              <a:t>Hans Peter Balle , Afdelingsleder Energi			Malthe Jacobsen, Energiplanlægger</a:t>
            </a:r>
            <a:endParaRPr lang="da-DK" sz="1400" dirty="0"/>
          </a:p>
        </p:txBody>
      </p:sp>
      <p:pic>
        <p:nvPicPr>
          <p:cNvPr id="6" name="Pladsholder til billede 5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32535" y="1496947"/>
            <a:ext cx="8079792" cy="49189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Statistik for afkøling: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-&gt; God årsafkøling er mulig, gerne op omkring 30 grader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32" y="1941556"/>
            <a:ext cx="6736034" cy="3503668"/>
          </a:xfrm>
          <a:prstGeom prst="rect">
            <a:avLst/>
          </a:prstGeom>
        </p:spPr>
      </p:pic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71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32535" y="1318539"/>
            <a:ext cx="8079792" cy="49189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Der er penge at spare, mange penge for de ringeste </a:t>
            </a:r>
            <a:r>
              <a:rPr lang="da-DK" sz="2400" dirty="0" err="1" smtClean="0"/>
              <a:t>afkølere</a:t>
            </a:r>
            <a:r>
              <a:rPr lang="da-DK" sz="2400" dirty="0" smtClean="0"/>
              <a:t> 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7" y="1818766"/>
            <a:ext cx="6847777" cy="4115951"/>
          </a:xfrm>
          <a:prstGeom prst="rect">
            <a:avLst/>
          </a:prstGeom>
        </p:spPr>
      </p:pic>
      <p:sp>
        <p:nvSpPr>
          <p:cNvPr id="8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24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00472" cy="1445461"/>
          </a:xfrm>
        </p:spPr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r>
              <a:rPr lang="da-DK" sz="1800" dirty="0" smtClean="0"/>
              <a:t>- Typisk mønster for en ringe afkøler i Stævnen - forbrug og afkøling 2016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268759"/>
            <a:ext cx="8766312" cy="4782619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876645" y="3044515"/>
            <a:ext cx="50405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 smtClean="0"/>
              <a:t>Billede fra ”Mit FH” for anonym forbruger i Stævnen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 smtClean="0"/>
              <a:t>Årsafkøling 10,54 grader </a:t>
            </a:r>
            <a:r>
              <a:rPr lang="da-DK" sz="1600" dirty="0" smtClean="0">
                <a:sym typeface="Wingdings" panose="05000000000000000000" pitchFamily="2" charset="2"/>
              </a:rPr>
              <a:t></a:t>
            </a:r>
            <a:endParaRPr lang="da-DK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 smtClean="0"/>
              <a:t>Særligt ringe afkøling i vinterperioden, hvor forbruget er højt – radiatorer er synderen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 smtClean="0"/>
              <a:t>Der vil her kunne spares ca. 1000 </a:t>
            </a:r>
            <a:r>
              <a:rPr lang="da-DK" sz="1600" dirty="0" err="1" smtClean="0"/>
              <a:t>kr</a:t>
            </a:r>
            <a:r>
              <a:rPr lang="da-DK" sz="1600" dirty="0" smtClean="0"/>
              <a:t>/år !</a:t>
            </a:r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54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195736" y="2595154"/>
            <a:ext cx="4050236" cy="833846"/>
          </a:xfrm>
        </p:spPr>
        <p:txBody>
          <a:bodyPr/>
          <a:lstStyle/>
          <a:p>
            <a:pPr>
              <a:buNone/>
            </a:pPr>
            <a:r>
              <a:rPr lang="da-DK" sz="3600" dirty="0" smtClean="0"/>
              <a:t>Hvad kan der gøres?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7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r>
              <a:rPr lang="da-DK" sz="2400" dirty="0" smtClean="0"/>
              <a:t>- hvad kan der gøres af hver enkelt ?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20000" y="1412776"/>
            <a:ext cx="8079792" cy="4452333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Hold øje med forbrug og afkøling –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Hvordan </a:t>
            </a:r>
            <a:r>
              <a:rPr lang="da-DK" dirty="0"/>
              <a:t>er din afkøling </a:t>
            </a:r>
            <a:r>
              <a:rPr lang="da-DK" dirty="0" smtClean="0"/>
              <a:t>?</a:t>
            </a:r>
            <a:r>
              <a:rPr lang="da-DK" dirty="0"/>
              <a:t> </a:t>
            </a:r>
            <a:endParaRPr lang="da-DK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Gå ind på ”</a:t>
            </a:r>
            <a:r>
              <a:rPr lang="da-DK" dirty="0"/>
              <a:t>mit-</a:t>
            </a:r>
            <a:r>
              <a:rPr lang="da-DK" dirty="0" err="1"/>
              <a:t>fh</a:t>
            </a:r>
            <a:r>
              <a:rPr lang="da-DK" dirty="0" smtClean="0"/>
              <a:t>” og check det</a:t>
            </a:r>
            <a:br>
              <a:rPr lang="da-DK" dirty="0" smtClean="0"/>
            </a:br>
            <a:r>
              <a:rPr lang="da-DK" sz="1800" dirty="0"/>
              <a:t>- </a:t>
            </a:r>
            <a:r>
              <a:rPr lang="da-DK" sz="1600" dirty="0" smtClean="0">
                <a:solidFill>
                  <a:srgbClr val="0070C0"/>
                </a:solidFill>
              </a:rPr>
              <a:t>www.fh.dk/selvbetjening/mit-fh</a:t>
            </a:r>
            <a:endParaRPr lang="da-DK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Mærk på radiatorerne (når der er varme på), 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sz="1800" dirty="0" smtClean="0"/>
              <a:t>de </a:t>
            </a:r>
            <a:r>
              <a:rPr lang="da-DK" sz="1800" dirty="0"/>
              <a:t>skal være </a:t>
            </a:r>
            <a:r>
              <a:rPr lang="da-DK" sz="1800" dirty="0" smtClean="0"/>
              <a:t>kolde(lunkne) </a:t>
            </a:r>
            <a:r>
              <a:rPr lang="da-DK" sz="1800" dirty="0"/>
              <a:t>ved </a:t>
            </a:r>
            <a:r>
              <a:rPr lang="da-DK" sz="1800" dirty="0" smtClean="0"/>
              <a:t>udløbet</a:t>
            </a:r>
            <a:br>
              <a:rPr lang="da-DK" sz="1800" dirty="0" smtClean="0"/>
            </a:br>
            <a:endParaRPr lang="da-DK" dirty="0"/>
          </a:p>
          <a:p>
            <a:pPr>
              <a:buNone/>
            </a:pPr>
            <a:r>
              <a:rPr lang="da-DK" b="1" dirty="0" smtClean="0"/>
              <a:t>Varm rigtigt op 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/>
              <a:t>Brug alle radiatorer i de rum, som opvarmes</a:t>
            </a:r>
            <a:br>
              <a:rPr lang="da-DK" dirty="0"/>
            </a:br>
            <a:r>
              <a:rPr lang="da-DK" dirty="0"/>
              <a:t>- man sparer ikke ved at lukke nogle af radiatorerne i et rum, tværtimod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Undgå tildækkede radiatorer </a:t>
            </a:r>
            <a:br>
              <a:rPr lang="da-DK" dirty="0" smtClean="0"/>
            </a:br>
            <a:r>
              <a:rPr lang="da-DK" sz="1800" dirty="0" smtClean="0"/>
              <a:t>– der skal være cirkulation omkring dem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Hav samme indstilling på alle termostaterne</a:t>
            </a:r>
            <a:r>
              <a:rPr lang="da-DK" dirty="0"/>
              <a:t> </a:t>
            </a:r>
            <a:r>
              <a:rPr lang="da-DK" dirty="0" smtClean="0"/>
              <a:t>i hvert rum</a:t>
            </a:r>
            <a:br>
              <a:rPr lang="da-DK" dirty="0" smtClean="0"/>
            </a:br>
            <a:r>
              <a:rPr lang="da-DK" sz="1800" dirty="0" smtClean="0"/>
              <a:t>- og hold dem i ro. Dog lukkes for varmen når der luftes ud.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6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r>
              <a:rPr lang="da-DK" sz="2400" dirty="0" smtClean="0"/>
              <a:t>- hvad kan der gøres samlet?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5071" y="1491197"/>
            <a:ext cx="5111254" cy="1721779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Vejlede beboerne om rigtig opvarmning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(se foregående side)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Gennemgå termostatventiler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Virker de som de skal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Er der forindstillinger på ventilerne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Er forindstillinger korrekt indstillet til rum/radiatorstørrelse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None/>
            </a:pPr>
            <a:r>
              <a:rPr lang="da-DK" b="1" dirty="0" smtClean="0"/>
              <a:t>Dialog med Forsyning Helsingør Varme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 smtClean="0"/>
              <a:t>Vi indgår gerne i dialog om løsninger og måling af forbedringer m.v.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85" y="1634101"/>
            <a:ext cx="2968538" cy="4197028"/>
          </a:xfrm>
          <a:prstGeom prst="rect">
            <a:avLst/>
          </a:prstGeom>
        </p:spPr>
      </p:pic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7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195736" y="2595154"/>
            <a:ext cx="4050236" cy="833846"/>
          </a:xfrm>
        </p:spPr>
        <p:txBody>
          <a:bodyPr/>
          <a:lstStyle/>
          <a:p>
            <a:pPr>
              <a:buNone/>
            </a:pPr>
            <a:r>
              <a:rPr lang="da-DK" sz="3600" dirty="0" smtClean="0"/>
              <a:t> Spørgsmål ?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7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H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4725144"/>
            <a:ext cx="9144000" cy="1187450"/>
          </a:xfrm>
          <a:prstGeom prst="rect">
            <a:avLst/>
          </a:prstGeom>
          <a:solidFill>
            <a:srgbClr val="25445A">
              <a:alpha val="9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107504" y="4881547"/>
            <a:ext cx="8424936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>
                <a:solidFill>
                  <a:schemeClr val="bg1"/>
                </a:solidFill>
                <a:latin typeface="Days DK"/>
                <a:cs typeface="Days DK"/>
              </a:rPr>
              <a:t>Om Forsyning Helsingør</a:t>
            </a:r>
            <a:endParaRPr lang="da-DK" sz="4000" dirty="0">
              <a:solidFill>
                <a:schemeClr val="bg1"/>
              </a:solidFill>
              <a:latin typeface="Days DK"/>
              <a:cs typeface="Days DK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906" y="6237312"/>
            <a:ext cx="1479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F161E-8AC7-EF4C-B625-73B23F0F75AE}" type="datetime2">
              <a:rPr lang="da-DK" smtClean="0"/>
              <a:t>30. maj 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FORSYNING HELSINGØR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j-lt"/>
              </a:rPr>
              <a:t>Forsyning Helsingør - de fem områder</a:t>
            </a:r>
            <a:endParaRPr lang="da-DK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95D71-5299-0040-8467-44AA60049F47}" type="datetime2">
              <a:rPr lang="da-DK" smtClean="0"/>
              <a:t>30. maj 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FORSYNING HELSINGØR</a:t>
            </a:r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3995936" y="1700808"/>
            <a:ext cx="487634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4000" baseline="30000" dirty="0" smtClean="0">
                <a:solidFill>
                  <a:srgbClr val="000000"/>
                </a:solidFill>
                <a:latin typeface="+mn-lt"/>
                <a:cs typeface="Ubuntu Light"/>
              </a:rPr>
              <a:t>El</a:t>
            </a:r>
            <a:endParaRPr lang="da-DK" sz="4000" baseline="30000" dirty="0">
              <a:solidFill>
                <a:srgbClr val="000000"/>
              </a:solidFill>
              <a:latin typeface="+mn-lt"/>
              <a:cs typeface="Ubuntu Light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995936" y="2636912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4000" baseline="30000" dirty="0" smtClean="0">
                <a:latin typeface="+mn-lt"/>
                <a:cs typeface="Ubuntu Light"/>
              </a:rPr>
              <a:t>Varme</a:t>
            </a:r>
            <a:endParaRPr lang="da-DK" sz="4000" baseline="30000" dirty="0">
              <a:latin typeface="+mn-lt"/>
              <a:cs typeface="Ubuntu Light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3995936" y="357798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4000" baseline="30000" dirty="0" smtClean="0">
                <a:latin typeface="+mn-lt"/>
                <a:cs typeface="Ubuntu Light"/>
              </a:rPr>
              <a:t>Vand</a:t>
            </a:r>
            <a:endParaRPr lang="da-DK" sz="4000" baseline="30000" dirty="0">
              <a:latin typeface="+mn-lt"/>
              <a:cs typeface="Ubuntu Light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3995936" y="4468615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4000" baseline="30000" dirty="0" smtClean="0">
                <a:latin typeface="+mn-lt"/>
                <a:cs typeface="Ubuntu Light"/>
              </a:rPr>
              <a:t>Spildevand</a:t>
            </a:r>
            <a:endParaRPr lang="da-DK" sz="4000" baseline="30000" dirty="0">
              <a:latin typeface="+mn-lt"/>
              <a:cs typeface="Ubuntu Light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3995936" y="5450192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4000" baseline="30000" dirty="0" smtClean="0">
                <a:latin typeface="+mn-lt"/>
                <a:cs typeface="Ubuntu Light"/>
              </a:rPr>
              <a:t>Affald</a:t>
            </a:r>
            <a:endParaRPr lang="da-DK" sz="4000" baseline="30000" dirty="0">
              <a:latin typeface="+mn-lt"/>
              <a:cs typeface="Ubuntu Light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373216"/>
            <a:ext cx="534253" cy="72008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221088"/>
            <a:ext cx="504056" cy="976609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204" y="3429000"/>
            <a:ext cx="791716" cy="636478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816" y="2564904"/>
            <a:ext cx="908112" cy="605408"/>
          </a:xfrm>
          <a:prstGeom prst="rect">
            <a:avLst/>
          </a:prstGeom>
        </p:spPr>
      </p:pic>
      <p:pic>
        <p:nvPicPr>
          <p:cNvPr id="15" name="Billede 14" descr="EL (Pære)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633984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+mn-lt"/>
              </a:rPr>
              <a:t>Om Forsyning Helsingør</a:t>
            </a:r>
            <a:endParaRPr lang="da-DK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F1BE-9994-DF49-82E5-64A288750B3F}" type="datetime2">
              <a:rPr lang="da-DK" smtClean="0"/>
              <a:t>30. maj 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FORSYNING HELSINGØR</a:t>
            </a:r>
            <a:endParaRPr lang="da-DK"/>
          </a:p>
        </p:txBody>
      </p:sp>
      <p:pic>
        <p:nvPicPr>
          <p:cNvPr id="8" name="Picture 7" descr="Oversigt-Forsyningens-ejendomme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124744"/>
            <a:ext cx="5118916" cy="4621361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95536" y="4869160"/>
            <a:ext cx="2736304" cy="288032"/>
          </a:xfrm>
        </p:spPr>
        <p:txBody>
          <a:bodyPr/>
          <a:lstStyle/>
          <a:p>
            <a:pPr marL="0" indent="0"/>
            <a:r>
              <a:rPr lang="en-GB" sz="2400" baseline="30000" dirty="0" smtClean="0">
                <a:solidFill>
                  <a:schemeClr val="accent2"/>
                </a:solidFill>
                <a:latin typeface="+mn-lt"/>
              </a:rPr>
              <a:t>Ca. 150 </a:t>
            </a:r>
            <a:r>
              <a:rPr lang="en-GB" sz="2400" baseline="30000" dirty="0" err="1" smtClean="0">
                <a:solidFill>
                  <a:schemeClr val="accent2"/>
                </a:solidFill>
                <a:latin typeface="+mn-lt"/>
              </a:rPr>
              <a:t>medarbejdere</a:t>
            </a:r>
            <a:endParaRPr lang="da-DK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348880"/>
            <a:ext cx="3744416" cy="18722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da-DK" sz="2400" baseline="30000" dirty="0">
                <a:solidFill>
                  <a:schemeClr val="accent2"/>
                </a:solidFill>
                <a:latin typeface="+mn-lt"/>
                <a:cs typeface="Ubuntu"/>
              </a:rPr>
              <a:t>EL &amp; </a:t>
            </a: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Hovedsæde:		01</a:t>
            </a:r>
            <a:b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</a:b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Varmeproduktion:		02-04</a:t>
            </a:r>
          </a:p>
          <a:p>
            <a:pPr>
              <a:lnSpc>
                <a:spcPct val="120000"/>
              </a:lnSpc>
            </a:pP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Vandværker: 		05</a:t>
            </a:r>
            <a:r>
              <a:rPr lang="da-DK" sz="2400" baseline="30000" dirty="0">
                <a:solidFill>
                  <a:schemeClr val="accent2"/>
                </a:solidFill>
                <a:latin typeface="+mn-lt"/>
                <a:cs typeface="Ubuntu"/>
              </a:rPr>
              <a:t>-</a:t>
            </a: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09</a:t>
            </a:r>
          </a:p>
          <a:p>
            <a:pPr>
              <a:lnSpc>
                <a:spcPct val="120000"/>
              </a:lnSpc>
            </a:pP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Spildevandsrensning:	10-13</a:t>
            </a:r>
          </a:p>
          <a:p>
            <a:pPr>
              <a:lnSpc>
                <a:spcPct val="120000"/>
              </a:lnSpc>
            </a:pPr>
            <a:r>
              <a:rPr lang="da-DK" sz="2400" baseline="30000" dirty="0" smtClean="0">
                <a:solidFill>
                  <a:schemeClr val="accent2"/>
                </a:solidFill>
                <a:latin typeface="+mn-lt"/>
                <a:cs typeface="Ubuntu"/>
              </a:rPr>
              <a:t>Affaldsbehandling:		</a:t>
            </a:r>
            <a:r>
              <a:rPr lang="da-DK" sz="2400" baseline="30000" dirty="0">
                <a:solidFill>
                  <a:schemeClr val="accent2"/>
                </a:solidFill>
                <a:latin typeface="Ubuntu"/>
                <a:cs typeface="Ubuntu"/>
              </a:rPr>
              <a:t>14</a:t>
            </a:r>
            <a:endParaRPr lang="da-DK" sz="2400" dirty="0">
              <a:latin typeface="Ubuntu"/>
              <a:cs typeface="Ubuntu"/>
            </a:endParaRPr>
          </a:p>
          <a:p>
            <a:pPr>
              <a:lnSpc>
                <a:spcPct val="120000"/>
              </a:lnSpc>
            </a:pPr>
            <a:r>
              <a:rPr lang="da-DK" sz="2400" baseline="30000" dirty="0" smtClean="0">
                <a:solidFill>
                  <a:schemeClr val="accent2"/>
                </a:solidFill>
                <a:latin typeface="Ubuntu"/>
                <a:cs typeface="Ubuntu"/>
              </a:rPr>
              <a:t>	</a:t>
            </a:r>
            <a:endParaRPr lang="da-DK" sz="2400" dirty="0">
              <a:latin typeface="Ubuntu"/>
              <a:cs typeface="Ubuntu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3" y="5059007"/>
            <a:ext cx="4087565" cy="13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Fjernvarmedækning</a:t>
            </a:r>
            <a:endParaRPr lang="da-DK" sz="3200" b="1" dirty="0"/>
          </a:p>
        </p:txBody>
      </p:sp>
      <p:pic>
        <p:nvPicPr>
          <p:cNvPr id="1026" name="LogoHide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2098"/>
            <a:ext cx="2054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2" y="1628800"/>
            <a:ext cx="7525912" cy="470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Lidt runde tal om fjernvarmen i Helsingør</a:t>
            </a:r>
            <a:endParaRPr lang="da-DK" sz="3200" b="1" dirty="0"/>
          </a:p>
        </p:txBody>
      </p:sp>
      <p:pic>
        <p:nvPicPr>
          <p:cNvPr id="1026" name="LogoHide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2098"/>
            <a:ext cx="2054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ladsholder til indhold 2"/>
          <p:cNvSpPr>
            <a:spLocks noGrp="1"/>
          </p:cNvSpPr>
          <p:nvPr>
            <p:ph idx="1"/>
          </p:nvPr>
        </p:nvSpPr>
        <p:spPr>
          <a:xfrm>
            <a:off x="251520" y="2176264"/>
            <a:ext cx="2880320" cy="2332856"/>
          </a:xfrm>
        </p:spPr>
        <p:txBody>
          <a:bodyPr anchor="t"/>
          <a:lstStyle/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3500 Målere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190.000 MWh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5.000.000 m</a:t>
            </a:r>
            <a:r>
              <a:rPr lang="da-DK" b="0" baseline="30000" dirty="0" smtClean="0"/>
              <a:t>3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Afkøling 32° C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07504" y="4581128"/>
            <a:ext cx="2952328" cy="1440160"/>
          </a:xfrm>
        </p:spPr>
        <p:txBody>
          <a:bodyPr anchor="t"/>
          <a:lstStyle/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10-12.000 Boliger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1.750.000 m</a:t>
            </a:r>
            <a:r>
              <a:rPr lang="da-DK" b="0" baseline="30000" dirty="0" smtClean="0"/>
              <a:t>2</a:t>
            </a:r>
            <a:endParaRPr lang="da-DK" b="0" dirty="0" smtClean="0"/>
          </a:p>
          <a:p>
            <a:pPr marL="342900" indent="-342900">
              <a:buFont typeface="Wingdings" pitchFamily="2" charset="2"/>
              <a:buChar char="§"/>
            </a:pPr>
            <a:endParaRPr lang="da-DK" b="0" dirty="0" smtClean="0"/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6234418" y="2287413"/>
            <a:ext cx="2808312" cy="2365723"/>
          </a:xfrm>
        </p:spPr>
        <p:txBody>
          <a:bodyPr anchor="t"/>
          <a:lstStyle/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100 km</a:t>
            </a:r>
            <a:br>
              <a:rPr lang="da-DK" b="0" dirty="0" smtClean="0"/>
            </a:br>
            <a:r>
              <a:rPr lang="da-DK" b="0" dirty="0" smtClean="0"/>
              <a:t>Hovedledning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50 km</a:t>
            </a:r>
            <a:br>
              <a:rPr lang="da-DK" b="0" dirty="0" smtClean="0"/>
            </a:br>
            <a:r>
              <a:rPr lang="da-DK" b="0" dirty="0" smtClean="0"/>
              <a:t>Stikledning</a:t>
            </a:r>
          </a:p>
          <a:p>
            <a:pPr marL="342900" indent="-342900">
              <a:buFont typeface="Wingdings" pitchFamily="2" charset="2"/>
              <a:buChar char="§"/>
            </a:pPr>
            <a:endParaRPr lang="da-DK" b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Ledningstab ca. 16% af produktion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107504" y="1556792"/>
            <a:ext cx="2736304" cy="495746"/>
          </a:xfrm>
        </p:spPr>
        <p:txBody>
          <a:bodyPr anchor="ctr"/>
          <a:lstStyle/>
          <a:p>
            <a:pPr algn="ctr"/>
            <a:r>
              <a:rPr lang="da-DK" dirty="0" smtClean="0"/>
              <a:t>Målerpark</a:t>
            </a:r>
            <a:endParaRPr lang="da-DK" dirty="0"/>
          </a:p>
        </p:txBody>
      </p:sp>
      <p:sp>
        <p:nvSpPr>
          <p:cNvPr id="18" name="Pladsholder til tekst 4"/>
          <p:cNvSpPr txBox="1">
            <a:spLocks/>
          </p:cNvSpPr>
          <p:nvPr/>
        </p:nvSpPr>
        <p:spPr>
          <a:xfrm>
            <a:off x="395536" y="4149080"/>
            <a:ext cx="2736304" cy="495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Boligmassen</a:t>
            </a:r>
            <a:endParaRPr lang="da-DK" dirty="0"/>
          </a:p>
        </p:txBody>
      </p:sp>
      <p:sp>
        <p:nvSpPr>
          <p:cNvPr id="19" name="Pladsholder til tekst 4"/>
          <p:cNvSpPr txBox="1">
            <a:spLocks/>
          </p:cNvSpPr>
          <p:nvPr/>
        </p:nvSpPr>
        <p:spPr>
          <a:xfrm>
            <a:off x="6228184" y="1556792"/>
            <a:ext cx="2736304" cy="495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Ledningsnet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3059832" y="2174539"/>
            <a:ext cx="3168352" cy="2332856"/>
          </a:xfrm>
        </p:spPr>
        <p:txBody>
          <a:bodyPr anchor="t"/>
          <a:lstStyle/>
          <a:p>
            <a:pPr marL="342900" indent="-342900">
              <a:buFont typeface="Wingdings" pitchFamily="2" charset="2"/>
              <a:buChar char="§"/>
            </a:pPr>
            <a:r>
              <a:rPr lang="da-DK" b="0" dirty="0"/>
              <a:t>B</a:t>
            </a:r>
            <a:r>
              <a:rPr lang="da-DK" b="0" dirty="0" smtClean="0"/>
              <a:t>ehov ca. 70 MW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40 MW Kraftvarme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(58 MW </a:t>
            </a:r>
            <a:r>
              <a:rPr lang="da-DK" b="0" dirty="0" err="1" smtClean="0"/>
              <a:t>flisfyret</a:t>
            </a:r>
            <a:r>
              <a:rPr lang="da-DK" b="0" dirty="0" smtClean="0"/>
              <a:t> værk fra 2019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69 MW gas (spidslast)</a:t>
            </a:r>
            <a:endParaRPr lang="da-DK" b="0" baseline="30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da-DK" b="0" dirty="0" smtClean="0"/>
              <a:t>6,5 MW flis</a:t>
            </a:r>
          </a:p>
          <a:p>
            <a:endParaRPr lang="da-DK" b="0" dirty="0" smtClean="0"/>
          </a:p>
        </p:txBody>
      </p:sp>
      <p:sp>
        <p:nvSpPr>
          <p:cNvPr id="14" name="Pladsholder til tekst 4"/>
          <p:cNvSpPr txBox="1">
            <a:spLocks/>
          </p:cNvSpPr>
          <p:nvPr/>
        </p:nvSpPr>
        <p:spPr>
          <a:xfrm>
            <a:off x="2915816" y="1555067"/>
            <a:ext cx="2736304" cy="495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 smtClean="0"/>
              <a:t>Kapacitet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24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uild="p"/>
      <p:bldP spid="6" grpId="0" build="p"/>
      <p:bldP spid="12" grpId="0" build="p"/>
      <p:bldP spid="13" grpId="0" build="p"/>
      <p:bldP spid="18" grpId="0"/>
      <p:bldP spid="19" grpId="0"/>
      <p:bldP spid="11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Hvad er fjernvarmeafkøling</a:t>
            </a:r>
            <a:br>
              <a:rPr lang="da-DK" sz="3600" dirty="0" smtClean="0"/>
            </a:br>
            <a:r>
              <a:rPr lang="da-DK" sz="2400" dirty="0" smtClean="0"/>
              <a:t>- og hvorfor er det vigtigt ?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3377" y="3482575"/>
            <a:ext cx="8079792" cy="248711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 smtClean="0"/>
              <a:t>Fjernvarmevandet fra værket sendes ud til forbrugerne hvor det opvarmer radiatorer og det varme brugsvand. Efter </a:t>
            </a:r>
            <a:r>
              <a:rPr lang="da-DK" dirty="0"/>
              <a:t>at have været igennem huset, skal vandet helst sendes koldt retur. </a:t>
            </a:r>
            <a:r>
              <a:rPr lang="da-DK" dirty="0" smtClean="0"/>
              <a:t>Forskellen </a:t>
            </a:r>
            <a:r>
              <a:rPr lang="da-DK" dirty="0"/>
              <a:t>mellem de to temperaturer kaldes afkøling. </a:t>
            </a:r>
            <a:endParaRPr lang="da-DK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 smtClean="0"/>
              <a:t>Jo bedre afkøling hos forbrugerne, desto mindre vand skal der cirkuleres og desto mindre bliver varmetabet i fjernvarmenettet.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 smtClean="0"/>
              <a:t>Er </a:t>
            </a:r>
            <a:r>
              <a:rPr lang="da-DK" dirty="0"/>
              <a:t>returvandet ikke koldt nok, har du en lav afkøling. </a:t>
            </a:r>
            <a:endParaRPr lang="da-DK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 smtClean="0"/>
              <a:t>Jo </a:t>
            </a:r>
            <a:r>
              <a:rPr lang="da-DK" dirty="0"/>
              <a:t>lavere afkøling, jo højere bliver regningen. </a:t>
            </a:r>
            <a:r>
              <a:rPr lang="da-DK" dirty="0" smtClean="0"/>
              <a:t> Kubikmeter takst.</a:t>
            </a: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0" name="Billed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92399"/>
            <a:ext cx="3402095" cy="1794899"/>
          </a:xfrm>
          <a:prstGeom prst="rect">
            <a:avLst/>
          </a:prstGeom>
        </p:spPr>
      </p:pic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  <p:pic>
        <p:nvPicPr>
          <p:cNvPr id="8" name="Picture 3" descr="\\fohfile01\TS$\pje\Desktop\untitled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92399"/>
            <a:ext cx="1032403" cy="7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724128" y="1198276"/>
            <a:ext cx="3101048" cy="13684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300" dirty="0" smtClean="0"/>
          </a:p>
        </p:txBody>
      </p:sp>
      <p:pic>
        <p:nvPicPr>
          <p:cNvPr id="1026" name="LogoHide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2098"/>
            <a:ext cx="2054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idx="4294967295"/>
          </p:nvPr>
        </p:nvSpPr>
        <p:spPr>
          <a:xfrm>
            <a:off x="395537" y="1196752"/>
            <a:ext cx="4779844" cy="1512168"/>
          </a:xfrm>
        </p:spPr>
        <p:txBody>
          <a:bodyPr/>
          <a:lstStyle/>
          <a:p>
            <a:pPr marL="0" indent="0"/>
            <a:r>
              <a:rPr lang="da-DK" dirty="0" smtClean="0">
                <a:latin typeface="Ubuntu Light"/>
                <a:cs typeface="Ubuntu Light"/>
              </a:rPr>
              <a:t>I 2016 har vi installeret 3500 fjernaflæste varmemålere</a:t>
            </a:r>
            <a:br>
              <a:rPr lang="da-DK" dirty="0" smtClean="0">
                <a:latin typeface="Ubuntu Light"/>
                <a:cs typeface="Ubuntu Light"/>
              </a:rPr>
            </a:br>
            <a:endParaRPr lang="da-DK" dirty="0" smtClean="0">
              <a:latin typeface="Ubuntu Light"/>
              <a:cs typeface="Ubuntu Light"/>
            </a:endParaRPr>
          </a:p>
          <a:p>
            <a:pPr>
              <a:buFontTx/>
              <a:buChar char="-"/>
            </a:pPr>
            <a:r>
              <a:rPr lang="da-DK" sz="2000" dirty="0" smtClean="0">
                <a:latin typeface="Ubuntu Light"/>
                <a:cs typeface="Ubuntu Light"/>
              </a:rPr>
              <a:t>Muligheder for kunderne for at styre forbrug og afkøling (</a:t>
            </a:r>
            <a:r>
              <a:rPr lang="da-DK" dirty="0" smtClean="0">
                <a:latin typeface="Ubuntu Light"/>
                <a:cs typeface="Ubuntu Light"/>
              </a:rPr>
              <a:t>Mit FH</a:t>
            </a:r>
            <a:r>
              <a:rPr lang="da-DK" sz="2000" dirty="0" smtClean="0">
                <a:latin typeface="Ubuntu Light"/>
                <a:cs typeface="Ubuntu Light"/>
              </a:rPr>
              <a:t>), SMS service ved unormale forbrug m.v.</a:t>
            </a:r>
            <a:br>
              <a:rPr lang="da-DK" sz="2000" dirty="0" smtClean="0">
                <a:latin typeface="Ubuntu Light"/>
                <a:cs typeface="Ubuntu Light"/>
              </a:rPr>
            </a:br>
            <a:endParaRPr lang="da-DK" sz="2000" dirty="0" smtClean="0">
              <a:latin typeface="Ubuntu Light"/>
              <a:cs typeface="Ubuntu Light"/>
            </a:endParaRPr>
          </a:p>
          <a:p>
            <a:pPr>
              <a:buFontTx/>
              <a:buChar char="-"/>
            </a:pPr>
            <a:r>
              <a:rPr lang="da-DK" sz="2000" dirty="0" smtClean="0">
                <a:latin typeface="Ubuntu Light"/>
                <a:cs typeface="Ubuntu Light"/>
              </a:rPr>
              <a:t>Mulighed for FH for at finde og kontakte dårlige </a:t>
            </a:r>
            <a:r>
              <a:rPr lang="da-DK" sz="2000" dirty="0" err="1" smtClean="0">
                <a:latin typeface="Ubuntu Light"/>
                <a:cs typeface="Ubuntu Light"/>
              </a:rPr>
              <a:t>afkølere</a:t>
            </a:r>
            <a:r>
              <a:rPr lang="da-DK" sz="2000" dirty="0" smtClean="0">
                <a:latin typeface="Ubuntu Light"/>
                <a:cs typeface="Ubuntu Light"/>
              </a:rPr>
              <a:t> og kortlægge forbrugsmønstre – optimere driften</a:t>
            </a:r>
            <a:br>
              <a:rPr lang="da-DK" sz="2000" dirty="0" smtClean="0">
                <a:latin typeface="Ubuntu Light"/>
                <a:cs typeface="Ubuntu Light"/>
              </a:rPr>
            </a:br>
            <a:endParaRPr lang="da-DK" sz="2000" dirty="0" smtClean="0">
              <a:latin typeface="Ubuntu Light"/>
              <a:cs typeface="Ubuntu Light"/>
            </a:endParaRPr>
          </a:p>
          <a:p>
            <a:pPr>
              <a:buFontTx/>
              <a:buChar char="-"/>
            </a:pPr>
            <a:r>
              <a:rPr lang="da-DK" sz="2000" dirty="0" smtClean="0">
                <a:latin typeface="Ubuntu Light"/>
                <a:cs typeface="Ubuntu Light"/>
              </a:rPr>
              <a:t>Vi kan nu korrigere afregning af m3 </a:t>
            </a:r>
          </a:p>
          <a:p>
            <a:pPr marL="0" indent="0"/>
            <a:r>
              <a:rPr lang="da-DK" sz="2000" dirty="0" smtClean="0">
                <a:latin typeface="Ubuntu Light"/>
                <a:cs typeface="Ubuntu Light"/>
              </a:rPr>
              <a:t>forbrug efter aktuel fremløbstemperatur</a:t>
            </a:r>
          </a:p>
          <a:p>
            <a:pPr marL="0" indent="0"/>
            <a:endParaRPr lang="da-DK" sz="2000" dirty="0" smtClean="0">
              <a:latin typeface="Ubuntu Light"/>
              <a:cs typeface="Ubuntu Light"/>
            </a:endParaRPr>
          </a:p>
          <a:p>
            <a:pPr>
              <a:buFontTx/>
              <a:buChar char="-"/>
            </a:pPr>
            <a:endParaRPr lang="da-DK" dirty="0" smtClean="0">
              <a:latin typeface="Ubuntu Light"/>
              <a:cs typeface="Ubuntu Light"/>
            </a:endParaRPr>
          </a:p>
          <a:p>
            <a:pPr marL="0" indent="0"/>
            <a:endParaRPr lang="da-DK" dirty="0" smtClean="0">
              <a:latin typeface="Ubuntu Light"/>
              <a:cs typeface="Ubuntu Light"/>
            </a:endParaRPr>
          </a:p>
          <a:p>
            <a:pPr marL="0" indent="0"/>
            <a:endParaRPr lang="da-DK" dirty="0">
              <a:latin typeface="Ubuntu Light"/>
              <a:cs typeface="Ubuntu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0" y="2875962"/>
            <a:ext cx="364979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5443414" y="1320186"/>
            <a:ext cx="338176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da-DK" sz="1300" dirty="0" smtClean="0">
                <a:solidFill>
                  <a:schemeClr val="bg1"/>
                </a:solidFill>
              </a:rPr>
              <a:t>Du kan finde vejledning om måleren og mulighed for at holde løbende øje med forbruget på:</a:t>
            </a:r>
          </a:p>
          <a:p>
            <a:endParaRPr lang="da-DK" sz="1300" dirty="0" smtClean="0">
              <a:solidFill>
                <a:schemeClr val="bg1"/>
              </a:solidFill>
            </a:endParaRPr>
          </a:p>
          <a:p>
            <a:pPr lvl="1"/>
            <a:r>
              <a:rPr lang="da-DK" sz="1300" dirty="0">
                <a:solidFill>
                  <a:schemeClr val="bg1"/>
                </a:solidFill>
              </a:rPr>
              <a:t>https://www.fh.dk/selvbetjening/mit-fh</a:t>
            </a:r>
            <a:endParaRPr lang="da-DK" sz="1300" dirty="0" smtClean="0">
              <a:solidFill>
                <a:schemeClr val="bg1"/>
              </a:solidFill>
            </a:endParaRPr>
          </a:p>
          <a:p>
            <a:endParaRPr lang="da-DK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Fjernvarmeafkøling i Stævnen</a:t>
            </a:r>
            <a:br>
              <a:rPr lang="da-DK" sz="3600" dirty="0" smtClean="0"/>
            </a:b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532535" y="1496947"/>
            <a:ext cx="8079792" cy="43083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151 individuelt afregnede kunder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Relativt mange dårlige </a:t>
            </a:r>
            <a:r>
              <a:rPr lang="da-DK" sz="2400" dirty="0" err="1" smtClean="0"/>
              <a:t>afkølere</a:t>
            </a:r>
            <a:r>
              <a:rPr lang="da-DK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I foråret har vi skrevet breve ud til dårlige </a:t>
            </a:r>
            <a:r>
              <a:rPr lang="da-DK" sz="2400" dirty="0" err="1" smtClean="0"/>
              <a:t>afkølere</a:t>
            </a:r>
            <a:r>
              <a:rPr lang="da-DK" sz="2400" dirty="0" smtClean="0"/>
              <a:t> og tilbudt gennemgang af anlæg, herunder har vi besøgt flere i Stævnen.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/>
              <a:t>I Stævnen vil vi gerne give Jer en samlet vejledning og løse problemer i samarbejde med Boliggården, da boliger og anlæg ligner hinanden.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cap="all" dirty="0" smtClean="0"/>
              <a:t>Side</a:t>
            </a:r>
            <a:r>
              <a:rPr lang="da-DK" dirty="0" smtClean="0"/>
              <a:t> </a:t>
            </a:r>
            <a:fld id="{5BA07366-CB75-4AA8-9E5B-928B849F427C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Beboermøde  i Stævnen d. 30/5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0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skabelon (alm)">
  <a:themeElements>
    <a:clrScheme name="Forsyning Helsingør">
      <a:dk1>
        <a:sysClr val="windowText" lastClr="000000"/>
      </a:dk1>
      <a:lt1>
        <a:sysClr val="window" lastClr="FFFFFF"/>
      </a:lt1>
      <a:dk2>
        <a:srgbClr val="00A452"/>
      </a:dk2>
      <a:lt2>
        <a:srgbClr val="96C23C"/>
      </a:lt2>
      <a:accent1>
        <a:srgbClr val="44697D"/>
      </a:accent1>
      <a:accent2>
        <a:srgbClr val="7D9AAA"/>
      </a:accent2>
      <a:accent3>
        <a:srgbClr val="F7921E"/>
      </a:accent3>
      <a:accent4>
        <a:srgbClr val="E63B2B"/>
      </a:accent4>
      <a:accent5>
        <a:srgbClr val="58C0D8"/>
      </a:accent5>
      <a:accent6>
        <a:srgbClr val="0098B2"/>
      </a:accent6>
      <a:hlink>
        <a:srgbClr val="0000FF"/>
      </a:hlink>
      <a:folHlink>
        <a:srgbClr val="800080"/>
      </a:folHlink>
    </a:clrScheme>
    <a:fontScheme name="Forsyning Helsingør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3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8AC1578-FACF-4E8B-AD7A-84C2567E2C8B}" vid="{D788AB2F-700B-4C5F-B16B-63DDF78D02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skabelon (alm)</Template>
  <TotalTime>0</TotalTime>
  <Words>516</Words>
  <Application>Microsoft Office PowerPoint</Application>
  <PresentationFormat>Skærmshow (4:3)</PresentationFormat>
  <Paragraphs>168</Paragraphs>
  <Slides>16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Days DK</vt:lpstr>
      <vt:lpstr>Ubuntu</vt:lpstr>
      <vt:lpstr>Ubuntu Light</vt:lpstr>
      <vt:lpstr>Wingdings</vt:lpstr>
      <vt:lpstr>FH skabelon (alm)</vt:lpstr>
      <vt:lpstr> Fjernvarmeafkøling i Stævnen</vt:lpstr>
      <vt:lpstr>PowerPoint-præsentation</vt:lpstr>
      <vt:lpstr>Forsyning Helsingør - de fem områder</vt:lpstr>
      <vt:lpstr>Om Forsyning Helsingør</vt:lpstr>
      <vt:lpstr>Fjernvarmedækning</vt:lpstr>
      <vt:lpstr>Lidt runde tal om fjernvarmen i Helsingør</vt:lpstr>
      <vt:lpstr>Hvad er fjernvarmeafkøling - og hvorfor er det vigtigt ?</vt:lpstr>
      <vt:lpstr>PowerPoint-præsentation</vt:lpstr>
      <vt:lpstr>Fjernvarmeafkøling i Stævnen </vt:lpstr>
      <vt:lpstr>Fjernvarmeafkøling i Stævnen </vt:lpstr>
      <vt:lpstr>Fjernvarmeafkøling i Stævnen </vt:lpstr>
      <vt:lpstr>Fjernvarmeafkøling i Stævnen - Typisk mønster for en ringe afkøler i Stævnen - forbrug og afkøling 2016 </vt:lpstr>
      <vt:lpstr>Fjernvarmeafkøling i Stævnen </vt:lpstr>
      <vt:lpstr>Fjernvarmeafkøling i Stævnen - hvad kan der gøres af hver enkelt ? </vt:lpstr>
      <vt:lpstr>Fjernvarmeafkøling i Stævnen - hvad kan der gøres samlet? </vt:lpstr>
      <vt:lpstr>Fjernvarmeafkøling i Stævnen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2017-04-04T12:42:59Z</dcterms:created>
  <dcterms:modified xsi:type="dcterms:W3CDTF">2017-05-30T14:26:41Z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